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9" r:id="rId5"/>
    <p:sldId id="266" r:id="rId6"/>
    <p:sldId id="267" r:id="rId7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indows\Desktop\&#1051;&#1080;&#1089;&#1090;%20Microsoft%20Excel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indows\Desktop\&#1051;&#1080;&#1089;&#1090;%20Microsoft%20Excel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indows\Desktop\&#1051;&#1080;&#1089;&#1090;%20Microsoft%20Excel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indows\Desktop\&#1051;&#1080;&#1089;&#1090;%20Microsoft%20Excel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Windows\Desktop\&#1051;&#1080;&#1089;&#1090;%20Microsoft%20Excel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Образование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99342450322057E-2"/>
          <c:y val="0.24599393470169981"/>
          <c:w val="0.57504269551445186"/>
          <c:h val="0.663937947866903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высшее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средне-специальное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7938520"/>
        <c:axId val="137938904"/>
        <c:axId val="0"/>
      </c:bar3DChart>
      <c:catAx>
        <c:axId val="137938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37938904"/>
        <c:crosses val="autoZero"/>
        <c:auto val="1"/>
        <c:lblAlgn val="ctr"/>
        <c:lblOffset val="100"/>
        <c:noMultiLvlLbl val="0"/>
      </c:catAx>
      <c:valAx>
        <c:axId val="137938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9385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стаж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Лист2!$A$2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cat>
            <c:strRef>
              <c:f>Лист2!$B$1:$D$1</c:f>
              <c:strCache>
                <c:ptCount val="3"/>
                <c:pt idx="0">
                  <c:v>0-5</c:v>
                </c:pt>
                <c:pt idx="1">
                  <c:v>10-20</c:v>
                </c:pt>
                <c:pt idx="2">
                  <c:v>20 и выше</c:v>
                </c:pt>
              </c:strCache>
            </c:strRef>
          </c:cat>
          <c:val>
            <c:numRef>
              <c:f>Лист2!$B$2:$D$2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2019-2020</c:v>
                </c:pt>
              </c:strCache>
            </c:strRef>
          </c:tx>
          <c:invertIfNegative val="0"/>
          <c:cat>
            <c:strRef>
              <c:f>Лист2!$B$1:$D$1</c:f>
              <c:strCache>
                <c:ptCount val="3"/>
                <c:pt idx="0">
                  <c:v>0-5</c:v>
                </c:pt>
                <c:pt idx="1">
                  <c:v>10-20</c:v>
                </c:pt>
                <c:pt idx="2">
                  <c:v>20 и выше</c:v>
                </c:pt>
              </c:strCache>
            </c:strRef>
          </c:cat>
          <c:val>
            <c:numRef>
              <c:f>Лист2!$B$3:$D$3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Лист2!$A$4</c:f>
              <c:strCache>
                <c:ptCount val="1"/>
                <c:pt idx="0">
                  <c:v>2020-2021</c:v>
                </c:pt>
              </c:strCache>
            </c:strRef>
          </c:tx>
          <c:invertIfNegative val="0"/>
          <c:cat>
            <c:strRef>
              <c:f>Лист2!$B$1:$D$1</c:f>
              <c:strCache>
                <c:ptCount val="3"/>
                <c:pt idx="0">
                  <c:v>0-5</c:v>
                </c:pt>
                <c:pt idx="1">
                  <c:v>10-20</c:v>
                </c:pt>
                <c:pt idx="2">
                  <c:v>20 и выше</c:v>
                </c:pt>
              </c:strCache>
            </c:strRef>
          </c:cat>
          <c:val>
            <c:numRef>
              <c:f>Лист2!$B$4:$D$4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015312"/>
        <c:axId val="138023888"/>
        <c:axId val="0"/>
      </c:bar3DChart>
      <c:catAx>
        <c:axId val="138015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38023888"/>
        <c:crosses val="autoZero"/>
        <c:auto val="1"/>
        <c:lblAlgn val="ctr"/>
        <c:lblOffset val="100"/>
        <c:noMultiLvlLbl val="0"/>
      </c:catAx>
      <c:valAx>
        <c:axId val="138023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015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644664868191228"/>
          <c:y val="0.41900007142063578"/>
          <c:w val="0.30394998974371723"/>
          <c:h val="0.40469660117129841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Курсы повышения квалификации</a:t>
            </a:r>
          </a:p>
        </c:rich>
      </c:tx>
      <c:layout>
        <c:manualLayout>
          <c:xMode val="edge"/>
          <c:yMode val="edge"/>
          <c:x val="0.26335074178242479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7.199437650224487E-2"/>
          <c:y val="0.23969201789948752"/>
          <c:w val="0.57473167450227514"/>
          <c:h val="0.72705337336495068"/>
        </c:manualLayout>
      </c:layout>
      <c:pieChart>
        <c:varyColors val="1"/>
        <c:ser>
          <c:idx val="0"/>
          <c:order val="0"/>
          <c:tx>
            <c:strRef>
              <c:f>Лист4!$A$2</c:f>
              <c:strCache>
                <c:ptCount val="1"/>
                <c:pt idx="0">
                  <c:v>количество педагогов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Лист4!$B$1:$D$1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Лист4!$B$2:$D$2</c:f>
              <c:numCache>
                <c:formatCode>General</c:formatCode>
                <c:ptCount val="3"/>
                <c:pt idx="0">
                  <c:v>7</c:v>
                </c:pt>
                <c:pt idx="1">
                  <c:v>7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Возрастная категория</a:t>
            </a:r>
          </a:p>
        </c:rich>
      </c:tx>
      <c:layout/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Лист5!$A$2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cat>
            <c:strRef>
              <c:f>Лист5!$B$1:$E$1</c:f>
              <c:strCache>
                <c:ptCount val="4"/>
                <c:pt idx="0">
                  <c:v>до 30лет</c:v>
                </c:pt>
                <c:pt idx="1">
                  <c:v>до 45 лет</c:v>
                </c:pt>
                <c:pt idx="2">
                  <c:v>до 55 лет</c:v>
                </c:pt>
                <c:pt idx="3">
                  <c:v>55 и выше</c:v>
                </c:pt>
              </c:strCache>
            </c:strRef>
          </c:cat>
          <c:val>
            <c:numRef>
              <c:f>Лист5!$B$2:$E$2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Лист5!$A$3</c:f>
              <c:strCache>
                <c:ptCount val="1"/>
                <c:pt idx="0">
                  <c:v>2019-2020</c:v>
                </c:pt>
              </c:strCache>
            </c:strRef>
          </c:tx>
          <c:invertIfNegative val="0"/>
          <c:cat>
            <c:strRef>
              <c:f>Лист5!$B$1:$E$1</c:f>
              <c:strCache>
                <c:ptCount val="4"/>
                <c:pt idx="0">
                  <c:v>до 30лет</c:v>
                </c:pt>
                <c:pt idx="1">
                  <c:v>до 45 лет</c:v>
                </c:pt>
                <c:pt idx="2">
                  <c:v>до 55 лет</c:v>
                </c:pt>
                <c:pt idx="3">
                  <c:v>55 и выше</c:v>
                </c:pt>
              </c:strCache>
            </c:strRef>
          </c:cat>
          <c:val>
            <c:numRef>
              <c:f>Лист5!$B$3:$E$3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Лист5!$A$4</c:f>
              <c:strCache>
                <c:ptCount val="1"/>
                <c:pt idx="0">
                  <c:v>2020-2021</c:v>
                </c:pt>
              </c:strCache>
            </c:strRef>
          </c:tx>
          <c:invertIfNegative val="0"/>
          <c:cat>
            <c:strRef>
              <c:f>Лист5!$B$1:$E$1</c:f>
              <c:strCache>
                <c:ptCount val="4"/>
                <c:pt idx="0">
                  <c:v>до 30лет</c:v>
                </c:pt>
                <c:pt idx="1">
                  <c:v>до 45 лет</c:v>
                </c:pt>
                <c:pt idx="2">
                  <c:v>до 55 лет</c:v>
                </c:pt>
                <c:pt idx="3">
                  <c:v>55 и выше</c:v>
                </c:pt>
              </c:strCache>
            </c:strRef>
          </c:cat>
          <c:val>
            <c:numRef>
              <c:f>Лист5!$B$4:$E$4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7856096"/>
        <c:axId val="138040776"/>
        <c:axId val="0"/>
      </c:bar3DChart>
      <c:catAx>
        <c:axId val="137856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8040776"/>
        <c:crosses val="autoZero"/>
        <c:auto val="1"/>
        <c:lblAlgn val="ctr"/>
        <c:lblOffset val="100"/>
        <c:noMultiLvlLbl val="0"/>
      </c:catAx>
      <c:valAx>
        <c:axId val="138040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856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95990791994893"/>
          <c:y val="0.28066434636273235"/>
          <c:w val="0.25604009208005107"/>
          <c:h val="0.32938068920676206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400" dirty="0"/>
              <a:t>Повышение квалификационной категории</a:t>
            </a:r>
          </a:p>
        </c:rich>
      </c:tx>
      <c:layout>
        <c:manualLayout>
          <c:xMode val="edge"/>
          <c:yMode val="edge"/>
          <c:x val="0.1433338981283562"/>
          <c:y val="0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Лист3!$A$2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cat>
            <c:strRef>
              <c:f>Лист3!$B$1:$D$1</c:f>
              <c:strCache>
                <c:ptCount val="3"/>
                <c:pt idx="0">
                  <c:v>высшая</c:v>
                </c:pt>
                <c:pt idx="1">
                  <c:v>первая</c:v>
                </c:pt>
                <c:pt idx="2">
                  <c:v>СЗД</c:v>
                </c:pt>
              </c:strCache>
            </c:strRef>
          </c:cat>
          <c:val>
            <c:numRef>
              <c:f>Лист3!$B$2:$D$2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Лист3!$A$3</c:f>
              <c:strCache>
                <c:ptCount val="1"/>
                <c:pt idx="0">
                  <c:v>2019-2020</c:v>
                </c:pt>
              </c:strCache>
            </c:strRef>
          </c:tx>
          <c:invertIfNegative val="0"/>
          <c:cat>
            <c:strRef>
              <c:f>Лист3!$B$1:$D$1</c:f>
              <c:strCache>
                <c:ptCount val="3"/>
                <c:pt idx="0">
                  <c:v>высшая</c:v>
                </c:pt>
                <c:pt idx="1">
                  <c:v>первая</c:v>
                </c:pt>
                <c:pt idx="2">
                  <c:v>СЗД</c:v>
                </c:pt>
              </c:strCache>
            </c:strRef>
          </c:cat>
          <c:val>
            <c:numRef>
              <c:f>Лист3!$B$3:$D$3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Лист3!$A$4</c:f>
              <c:strCache>
                <c:ptCount val="1"/>
                <c:pt idx="0">
                  <c:v>2020-2021</c:v>
                </c:pt>
              </c:strCache>
            </c:strRef>
          </c:tx>
          <c:invertIfNegative val="0"/>
          <c:cat>
            <c:strRef>
              <c:f>Лист3!$B$1:$D$1</c:f>
              <c:strCache>
                <c:ptCount val="3"/>
                <c:pt idx="0">
                  <c:v>высшая</c:v>
                </c:pt>
                <c:pt idx="1">
                  <c:v>первая</c:v>
                </c:pt>
                <c:pt idx="2">
                  <c:v>СЗД</c:v>
                </c:pt>
              </c:strCache>
            </c:strRef>
          </c:cat>
          <c:val>
            <c:numRef>
              <c:f>Лист3!$B$4:$D$4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38902568"/>
        <c:axId val="138911144"/>
        <c:axId val="0"/>
      </c:bar3DChart>
      <c:catAx>
        <c:axId val="138902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8911144"/>
        <c:crosses val="autoZero"/>
        <c:auto val="1"/>
        <c:lblAlgn val="ctr"/>
        <c:lblOffset val="100"/>
        <c:noMultiLvlLbl val="0"/>
      </c:catAx>
      <c:valAx>
        <c:axId val="138911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9025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ru-RU" sz="1600" b="1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воспитанников </a:t>
            </a:r>
            <a:r>
              <a:rPr lang="ru-RU" sz="1600" b="1" baseline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>
              <a:defRPr/>
            </a:pPr>
            <a:r>
              <a:rPr lang="ru-RU" sz="1600" b="1" baseline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победителей </a:t>
            </a:r>
            <a:r>
              <a:rPr lang="ru-RU" sz="1600" b="1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призеров конкурсов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477222925522895"/>
          <c:y val="1.10230807688034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3907269111020191E-2"/>
          <c:y val="0.18823471287721827"/>
          <c:w val="0.72944892979370857"/>
          <c:h val="0.386464420023062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Лист1!$B$4</c:f>
              <c:strCache>
                <c:ptCount val="1"/>
                <c:pt idx="0">
                  <c:v>2017-2018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Лист1!$A$5:$A$8</c:f>
              <c:strCache>
                <c:ptCount val="4"/>
                <c:pt idx="0">
                  <c:v>муниципальные</c:v>
                </c:pt>
                <c:pt idx="1">
                  <c:v>республиканские</c:v>
                </c:pt>
                <c:pt idx="2">
                  <c:v>всероссийские</c:v>
                </c:pt>
                <c:pt idx="3">
                  <c:v>международные</c:v>
                </c:pt>
              </c:strCache>
            </c:strRef>
          </c:cat>
          <c:val>
            <c:numRef>
              <c:f>Лист1!$B$5:$B$8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Лист1!$C$4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Лист1!$A$5:$A$8</c:f>
              <c:strCache>
                <c:ptCount val="4"/>
                <c:pt idx="0">
                  <c:v>муниципальные</c:v>
                </c:pt>
                <c:pt idx="1">
                  <c:v>республиканские</c:v>
                </c:pt>
                <c:pt idx="2">
                  <c:v>всероссийские</c:v>
                </c:pt>
                <c:pt idx="3">
                  <c:v>международные</c:v>
                </c:pt>
              </c:strCache>
            </c:strRef>
          </c:cat>
          <c:val>
            <c:numRef>
              <c:f>Лист1!$C$5:$C$8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Лист1!$D$4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Лист1!$A$5:$A$8</c:f>
              <c:strCache>
                <c:ptCount val="4"/>
                <c:pt idx="0">
                  <c:v>муниципальные</c:v>
                </c:pt>
                <c:pt idx="1">
                  <c:v>республиканские</c:v>
                </c:pt>
                <c:pt idx="2">
                  <c:v>всероссийские</c:v>
                </c:pt>
                <c:pt idx="3">
                  <c:v>международные</c:v>
                </c:pt>
              </c:strCache>
            </c:strRef>
          </c:cat>
          <c:val>
            <c:numRef>
              <c:f>Лист1!$D$5:$D$8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961752"/>
        <c:axId val="138962144"/>
        <c:axId val="0"/>
      </c:bar3DChart>
      <c:catAx>
        <c:axId val="13896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962144"/>
        <c:crosses val="autoZero"/>
        <c:auto val="1"/>
        <c:lblAlgn val="ctr"/>
        <c:lblOffset val="100"/>
        <c:noMultiLvlLbl val="0"/>
      </c:catAx>
      <c:valAx>
        <c:axId val="13896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96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470090070025003"/>
          <c:y val="0.28948151047983223"/>
          <c:w val="0.16511954602511716"/>
          <c:h val="0.21781317036667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886">
              <a:srgbClr val="DADEF1"/>
            </a:gs>
            <a:gs pos="75400">
              <a:srgbClr val="CFDAEE"/>
            </a:gs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18" Type="http://schemas.openxmlformats.org/officeDocument/2006/relationships/oleObject" Target="../embeddings/oleObject3.bin"/><Relationship Id="rId3" Type="http://schemas.openxmlformats.org/officeDocument/2006/relationships/image" Target="../media/image1.jpeg"/><Relationship Id="rId21" Type="http://schemas.openxmlformats.org/officeDocument/2006/relationships/image" Target="../media/image23.jpeg"/><Relationship Id="rId7" Type="http://schemas.openxmlformats.org/officeDocument/2006/relationships/image" Target="../media/image9.png"/><Relationship Id="rId12" Type="http://schemas.openxmlformats.org/officeDocument/2006/relationships/image" Target="../media/image18.jpeg"/><Relationship Id="rId1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png"/><Relationship Id="rId20" Type="http://schemas.openxmlformats.org/officeDocument/2006/relationships/image" Target="../media/image22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7.jpeg"/><Relationship Id="rId5" Type="http://schemas.openxmlformats.org/officeDocument/2006/relationships/image" Target="../media/image13.jpe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6.jpeg"/><Relationship Id="rId19" Type="http://schemas.openxmlformats.org/officeDocument/2006/relationships/image" Target="../media/image11.png"/><Relationship Id="rId4" Type="http://schemas.openxmlformats.org/officeDocument/2006/relationships/image" Target="../media/image12.jpeg"/><Relationship Id="rId9" Type="http://schemas.openxmlformats.org/officeDocument/2006/relationships/image" Target="../media/image15.png"/><Relationship Id="rId1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04" y="-108520"/>
            <a:ext cx="6882974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-633" y="323528"/>
            <a:ext cx="6858633" cy="47698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Кадровая обеспеченность МБДОУ «Детский сад №2»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Кадрлар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бел</a:t>
            </a:r>
            <a:r>
              <a:rPr lang="tt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ән тәэмин ителеш</a:t>
            </a:r>
            <a:r>
              <a:rPr lang="tt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0657109"/>
              </p:ext>
            </p:extLst>
          </p:nvPr>
        </p:nvGraphicFramePr>
        <p:xfrm>
          <a:off x="3795307" y="800514"/>
          <a:ext cx="2927107" cy="2105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0806635"/>
              </p:ext>
            </p:extLst>
          </p:nvPr>
        </p:nvGraphicFramePr>
        <p:xfrm>
          <a:off x="3428683" y="2843808"/>
          <a:ext cx="3462403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351815"/>
              </p:ext>
            </p:extLst>
          </p:nvPr>
        </p:nvGraphicFramePr>
        <p:xfrm>
          <a:off x="116632" y="5796136"/>
          <a:ext cx="2964947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6864074"/>
              </p:ext>
            </p:extLst>
          </p:nvPr>
        </p:nvGraphicFramePr>
        <p:xfrm>
          <a:off x="0" y="2987824"/>
          <a:ext cx="3444234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039425"/>
              </p:ext>
            </p:extLst>
          </p:nvPr>
        </p:nvGraphicFramePr>
        <p:xfrm>
          <a:off x="3140969" y="5796136"/>
          <a:ext cx="3717032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2" b="5407"/>
          <a:stretch/>
        </p:blipFill>
        <p:spPr>
          <a:xfrm>
            <a:off x="474123" y="971600"/>
            <a:ext cx="3044957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824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87" y="-91697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421" y="-203465"/>
            <a:ext cx="6362184" cy="89344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семьями -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Гаил</a:t>
            </a:r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әләр белән эш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710" y="460722"/>
            <a:ext cx="6172200" cy="42217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tt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Проведенные мероприятия в 2019-2020 учебном году:</a:t>
            </a:r>
          </a:p>
          <a:p>
            <a:pPr marL="0" indent="0">
              <a:buNone/>
            </a:pPr>
            <a:endParaRPr lang="ru-RU" sz="1600" b="1" dirty="0"/>
          </a:p>
        </p:txBody>
      </p:sp>
      <p:pic>
        <p:nvPicPr>
          <p:cNvPr id="1026" name="Picture 2" descr="F:\фотографии оформление\IMG-20191016-WA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31" y="956140"/>
            <a:ext cx="2948210" cy="2087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49231" y="3063738"/>
            <a:ext cx="29149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Театрализа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tt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ия сказки </a:t>
            </a:r>
          </a:p>
          <a:p>
            <a:pPr algn="ctr"/>
            <a:r>
              <a:rPr lang="tt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“Батыр әтәч” – “Храбрый петух”</a:t>
            </a:r>
            <a:endParaRPr lang="tt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41977" y="3047638"/>
            <a:ext cx="3344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Открытый показ «Доброта спасет мир - </a:t>
            </a:r>
            <a:r>
              <a:rPr lang="tt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Дөн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ьяны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игелек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коткарыр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tt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64" y="3717344"/>
            <a:ext cx="2926098" cy="2068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1241368" y="5802170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Открытый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показ  в рамках проекта  ко Дню матери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2487" y="6032217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07F09"/>
              </a:buClr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ООП в режиме самоизоляции </a:t>
            </a:r>
          </a:p>
          <a:p>
            <a:pPr algn="ctr">
              <a:buClr>
                <a:srgbClr val="F07F09"/>
              </a:buClr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«Сидим дома –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Ойд</a:t>
            </a:r>
            <a:r>
              <a:rPr lang="tt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 утырабыз”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414" y="6790906"/>
            <a:ext cx="2314203" cy="1874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85" y="6678416"/>
            <a:ext cx="1750966" cy="1987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180" y="6668769"/>
            <a:ext cx="1732559" cy="1997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9" b="9837"/>
          <a:stretch>
            <a:fillRect/>
          </a:stretch>
        </p:blipFill>
        <p:spPr bwMode="auto">
          <a:xfrm>
            <a:off x="3689946" y="940544"/>
            <a:ext cx="2864793" cy="2074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296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91" y="0"/>
            <a:ext cx="6882974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35421" y="-28195"/>
            <a:ext cx="6362184" cy="89344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одаренными детьми- </a:t>
            </a: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Сәләтле балалар белән эш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45812"/>
              </p:ext>
            </p:extLst>
          </p:nvPr>
        </p:nvGraphicFramePr>
        <p:xfrm>
          <a:off x="272070" y="4910969"/>
          <a:ext cx="6339734" cy="4650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5-конечная звезда 9"/>
          <p:cNvSpPr/>
          <p:nvPr/>
        </p:nvSpPr>
        <p:spPr>
          <a:xfrm>
            <a:off x="232538" y="1381039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94153" y="1908770"/>
            <a:ext cx="6247215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«Новая школа»/хореография , 1 место, воспитанники старшей группы, муз. руководитель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Гараева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Р.Р.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5-конечная звезда 11"/>
          <p:cNvSpPr/>
          <p:nvPr/>
        </p:nvSpPr>
        <p:spPr>
          <a:xfrm>
            <a:off x="206272" y="1984485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18031" y="3119215"/>
            <a:ext cx="6179574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«Язык предков», 1 место, Султанова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Альмина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воспитатель по обучению татарскому языку Султанова Л.Р.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5-конечная звезда 13"/>
          <p:cNvSpPr/>
          <p:nvPr/>
        </p:nvSpPr>
        <p:spPr>
          <a:xfrm>
            <a:off x="202008" y="2579255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35421" y="754967"/>
            <a:ext cx="6505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ДОСТИЖЕНИЯ – БЕЗНЕ</a:t>
            </a:r>
            <a:r>
              <a:rPr lang="tt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УҢЫШЛАР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2019-2020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1445" y="1262107"/>
            <a:ext cx="6289923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творческих работ «Скрипичный ключ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1 место, воспитанники старшей группы, муз. руководитель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Гараева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Р.Р.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8032" y="2551060"/>
            <a:ext cx="6247215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вокальный фестиваль «Чудо песенка», 3 место, воспитанники старшей группы, руководитель: муз. руководитель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Гараева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Р.Р.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8031" y="3735263"/>
            <a:ext cx="587459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конкурс рисунков «День Победы», 1 место,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Бадыкшин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воспитатель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Ширеева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Г.С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5179" y="4323116"/>
            <a:ext cx="6172426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конкурс «Новогодняя елочка», 1 место, Аюпова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Аделия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воспитатель Ахметова Р.М.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5-конечная звезда 19"/>
          <p:cNvSpPr/>
          <p:nvPr/>
        </p:nvSpPr>
        <p:spPr>
          <a:xfrm>
            <a:off x="209155" y="3167108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5-конечная звезда 20"/>
          <p:cNvSpPr/>
          <p:nvPr/>
        </p:nvSpPr>
        <p:spPr>
          <a:xfrm>
            <a:off x="202008" y="3832186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5-конечная звезда 21"/>
          <p:cNvSpPr/>
          <p:nvPr/>
        </p:nvSpPr>
        <p:spPr>
          <a:xfrm>
            <a:off x="169372" y="4401018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2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91" y="0"/>
            <a:ext cx="6882974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6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48" y="825843"/>
            <a:ext cx="1589142" cy="2245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" r="4298" b="17450"/>
          <a:stretch>
            <a:fillRect/>
          </a:stretch>
        </p:blipFill>
        <p:spPr bwMode="auto">
          <a:xfrm>
            <a:off x="1796715" y="2501580"/>
            <a:ext cx="1567035" cy="213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7106705"/>
              </p:ext>
            </p:extLst>
          </p:nvPr>
        </p:nvGraphicFramePr>
        <p:xfrm>
          <a:off x="3477447" y="1057273"/>
          <a:ext cx="1753588" cy="126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PDF" r:id="rId6" imgW="0" imgH="0" progId="FoxitReader.Document">
                  <p:embed/>
                </p:oleObj>
              </mc:Choice>
              <mc:Fallback>
                <p:oleObj name="PDF" r:id="rId6" imgW="0" imgH="0" progId="FoxitReader.Document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7447" y="1057273"/>
                        <a:ext cx="1753588" cy="126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204" y="1021407"/>
            <a:ext cx="1783210" cy="12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695" y="2501580"/>
            <a:ext cx="1548877" cy="209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5" t="3799" r="8966" b="6950"/>
          <a:stretch>
            <a:fillRect/>
          </a:stretch>
        </p:blipFill>
        <p:spPr bwMode="auto">
          <a:xfrm>
            <a:off x="5241306" y="825843"/>
            <a:ext cx="1497097" cy="212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87" y="2602005"/>
            <a:ext cx="1541488" cy="227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3"/>
          <a:stretch>
            <a:fillRect/>
          </a:stretch>
        </p:blipFill>
        <p:spPr bwMode="auto">
          <a:xfrm>
            <a:off x="1861967" y="4686357"/>
            <a:ext cx="1567034" cy="227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584" y="4701301"/>
            <a:ext cx="1599023" cy="2260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9"/>
          <a:stretch>
            <a:fillRect/>
          </a:stretch>
        </p:blipFill>
        <p:spPr bwMode="auto">
          <a:xfrm>
            <a:off x="5231713" y="4864926"/>
            <a:ext cx="1496420" cy="226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574314"/>
              </p:ext>
            </p:extLst>
          </p:nvPr>
        </p:nvGraphicFramePr>
        <p:xfrm>
          <a:off x="145878" y="5010028"/>
          <a:ext cx="1624478" cy="2122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PDF" r:id="rId15" imgW="0" imgH="0" progId="FoxitReader.Document">
                  <p:embed/>
                </p:oleObj>
              </mc:Choice>
              <mc:Fallback>
                <p:oleObj name="PDF" r:id="rId15" imgW="0" imgH="0" progId="FoxitReader.Document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78" y="5010028"/>
                        <a:ext cx="1624478" cy="21227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Рисунок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" y="7236296"/>
            <a:ext cx="2288770" cy="181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662145"/>
              </p:ext>
            </p:extLst>
          </p:nvPr>
        </p:nvGraphicFramePr>
        <p:xfrm>
          <a:off x="4550777" y="7236296"/>
          <a:ext cx="2209266" cy="1745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PDF" r:id="rId18" imgW="0" imgH="0" progId="FoxitReader.Document">
                  <p:embed/>
                </p:oleObj>
              </mc:Choice>
              <mc:Fallback>
                <p:oleObj name="PDF" r:id="rId18" imgW="0" imgH="0" progId="FoxitReader.Document">
                  <p:embed/>
                  <p:pic>
                    <p:nvPicPr>
                      <p:cNvPr id="0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0777" y="7236296"/>
                        <a:ext cx="2209266" cy="17454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Рисунок 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"/>
          <a:stretch>
            <a:fillRect/>
          </a:stretch>
        </p:blipFill>
        <p:spPr bwMode="auto">
          <a:xfrm>
            <a:off x="2676009" y="6787370"/>
            <a:ext cx="1655314" cy="2260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989" y="2601070"/>
            <a:ext cx="1648585" cy="211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9770" y="-44783"/>
            <a:ext cx="667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детей и педагогов</a:t>
            </a:r>
          </a:p>
          <a:p>
            <a:pPr algn="ctr"/>
            <a:r>
              <a:rPr lang="tt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һәм мөгаллимнәр уңышлары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89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13" y="0"/>
            <a:ext cx="6882974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02264" y="656597"/>
            <a:ext cx="6539104" cy="157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Реализация проекта </a:t>
            </a:r>
          </a:p>
          <a:p>
            <a:pPr marL="0" indent="0" algn="ctr">
              <a:buNone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«Родной язык – связь поколений» – «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тел –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буыннар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бәйләнеше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0" indent="0" algn="just">
              <a:buNone/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оздание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условий для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билингвального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образования, расширение представлений у детей о семье, о забытых традициях и обычаях наших предков через организацию различных видов деятельности используя два государственных языка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58" y="2193814"/>
            <a:ext cx="2977208" cy="2435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276111" y="4605348"/>
            <a:ext cx="29661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Моя 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семья – </a:t>
            </a:r>
            <a:r>
              <a:rPr lang="tt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Минем гаилә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участием родителей</a:t>
            </a:r>
          </a:p>
        </p:txBody>
      </p:sp>
      <p:pic>
        <p:nvPicPr>
          <p:cNvPr id="6" name="Picture 2" descr="F:\фото\SAM_13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92" y="2193814"/>
            <a:ext cx="2949434" cy="2438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3232262" y="4636126"/>
            <a:ext cx="36827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Открытое мероприятие для родителей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илли </a:t>
            </a:r>
            <a:r>
              <a:rPr lang="ru-RU" sz="1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ризыклар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F:\фото для презентации\IMG_20200221_085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11" y="5247974"/>
            <a:ext cx="3047660" cy="251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Прямоугольник 11"/>
          <p:cNvSpPr/>
          <p:nvPr/>
        </p:nvSpPr>
        <p:spPr>
          <a:xfrm>
            <a:off x="288358" y="7749321"/>
            <a:ext cx="3429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“Игры народов родного края”, мероприятие посвященное Международному дню родного языка</a:t>
            </a:r>
          </a:p>
        </p:txBody>
      </p:sp>
      <p:pic>
        <p:nvPicPr>
          <p:cNvPr id="13" name="Picture 2" descr="C:\Users\Windows\Pictures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92" y="5247974"/>
            <a:ext cx="2973901" cy="251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Прямоугольник 13"/>
          <p:cNvSpPr/>
          <p:nvPr/>
        </p:nvSpPr>
        <p:spPr>
          <a:xfrm>
            <a:off x="3290348" y="7749321"/>
            <a:ext cx="3429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t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Создание видеоклипа, </a:t>
            </a:r>
            <a:endParaRPr lang="tt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t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посв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ященного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100-летию ТАССР 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семьи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Садрутдиновых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6111" y="-735"/>
            <a:ext cx="6465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гранте “Билингвал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tt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ный детский сад”</a:t>
            </a:r>
          </a:p>
          <a:p>
            <a:pPr algn="ctr"/>
            <a:r>
              <a:rPr lang="tt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“Билингваль бакча” грантында катнашу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88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470" y="-6655"/>
            <a:ext cx="697691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16" y="836289"/>
            <a:ext cx="2850603" cy="1789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382820" y="2773711"/>
            <a:ext cx="216143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«Доброта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спасет мир- 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tt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өн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яны игелек коткарыр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66490" y="5689585"/>
            <a:ext cx="1599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матери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Әниләр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37416" y="6005229"/>
            <a:ext cx="6172200" cy="539614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на 2020-2021 учебный год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357854"/>
            <a:ext cx="67535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-создать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образовательную модель, в которой активность ребенка будет поддерживаться  на русском и татарском языках, непрерывно в условиях детского сада и дома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-создать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условия для сохранения и передачи родного языка из поколения в поколение, опираясь на семейные и народные традиции и обычаи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-организовать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проектную и экспериментальную деятельность в тесном взаимодействии с родителями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-расширять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формы работы с социальными партнерами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способствовать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укреплению материально-технической базы детского сада за счет приобретения современного благоустройства территории.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75334" y="2703392"/>
            <a:ext cx="1446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«Моя семья- 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Минем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гаилә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endParaRPr lang="ru-RU" sz="1400" dirty="0"/>
          </a:p>
        </p:txBody>
      </p:sp>
      <p:pic>
        <p:nvPicPr>
          <p:cNvPr id="11" name="Picture 5" descr="C:\Users\Windows\Desktop\фото для презентации\IMG_20200221_0844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9" y="3843166"/>
            <a:ext cx="2853579" cy="1853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Прямоугольник 11"/>
          <p:cNvSpPr/>
          <p:nvPr/>
        </p:nvSpPr>
        <p:spPr>
          <a:xfrm>
            <a:off x="639203" y="5696497"/>
            <a:ext cx="25658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«Татарские народные игры –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Татар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халык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уеннары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3" b="9768"/>
          <a:stretch/>
        </p:blipFill>
        <p:spPr bwMode="auto">
          <a:xfrm>
            <a:off x="3792904" y="836289"/>
            <a:ext cx="2816712" cy="1789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13"/>
          <a:stretch/>
        </p:blipFill>
        <p:spPr bwMode="auto">
          <a:xfrm>
            <a:off x="3792904" y="3890638"/>
            <a:ext cx="2816712" cy="1805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673" y="2608541"/>
            <a:ext cx="2674599" cy="1816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5020569" y="3299136"/>
            <a:ext cx="13532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«День победы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Җиңү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-67470" y="-6655"/>
            <a:ext cx="6925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Реализованные проекты –</a:t>
            </a:r>
          </a:p>
          <a:p>
            <a:pPr algn="ctr"/>
            <a:r>
              <a:rPr lang="tt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Тормышка ашырылган проектлар/2019-2020</a:t>
            </a: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68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477</Words>
  <Application>Microsoft Office PowerPoint</Application>
  <PresentationFormat>Экран (4:3)</PresentationFormat>
  <Paragraphs>59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PDF</vt:lpstr>
      <vt:lpstr>Кадровая обеспеченность МБДОУ «Детский сад №2» Кадрлар белән тәэмин ителеш </vt:lpstr>
      <vt:lpstr>Работа с семьями - Гаиләләр белән эш</vt:lpstr>
      <vt:lpstr>Презентация PowerPoint</vt:lpstr>
      <vt:lpstr>Презентация PowerPoint</vt:lpstr>
      <vt:lpstr>Презентация PowerPoint</vt:lpstr>
      <vt:lpstr>Задачи на 2020-2021 учебный год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Кадровая обеспеченность Кадрлар белән тәэмин ителеш</dc:title>
  <dc:creator>Windows</dc:creator>
  <cp:lastModifiedBy>Windows</cp:lastModifiedBy>
  <cp:revision>38</cp:revision>
  <cp:lastPrinted>2020-08-26T12:59:54Z</cp:lastPrinted>
  <dcterms:created xsi:type="dcterms:W3CDTF">2020-08-24T11:07:55Z</dcterms:created>
  <dcterms:modified xsi:type="dcterms:W3CDTF">2021-02-20T06:24:24Z</dcterms:modified>
</cp:coreProperties>
</file>